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"/>
  </p:notesMasterIdLst>
  <p:sldIdLst>
    <p:sldId id="258" r:id="rId2"/>
    <p:sldId id="314" r:id="rId3"/>
    <p:sldId id="31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ungv" initials="vpf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585" autoAdjust="0"/>
  </p:normalViewPr>
  <p:slideViewPr>
    <p:cSldViewPr>
      <p:cViewPr varScale="1">
        <p:scale>
          <a:sx n="68" d="100"/>
          <a:sy n="68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9FAA63-3BDE-4C7C-9AE1-4A0823B7C2EE}" type="datetimeFigureOut">
              <a:rPr lang="en-US"/>
              <a:pPr>
                <a:defRPr/>
              </a:pPr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D8D5647-4FE3-461D-9712-6D710280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9230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Amgen Corporate Template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6605E4-E904-4EC9-B0FD-C20D32C58720}" type="slidenum">
              <a:rPr lang="en-US"/>
              <a:pPr/>
              <a:t>2</a:t>
            </a:fld>
            <a:endParaRPr lang="en-US"/>
          </a:p>
        </p:txBody>
      </p:sp>
      <p:sp>
        <p:nvSpPr>
          <p:cNvPr id="40550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Amgen Corporate Template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6605E4-E904-4EC9-B0FD-C20D32C58720}" type="slidenum">
              <a:rPr lang="en-US"/>
              <a:pPr/>
              <a:t>3</a:t>
            </a:fld>
            <a:endParaRPr lang="en-US"/>
          </a:p>
        </p:txBody>
      </p:sp>
      <p:sp>
        <p:nvSpPr>
          <p:cNvPr id="40550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514350" y="1927225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14350" y="4265613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+mn-lt"/>
              <a:cs typeface="+mn-cs"/>
            </a:endParaRPr>
          </a:p>
        </p:txBody>
      </p:sp>
      <p:pic>
        <p:nvPicPr>
          <p:cNvPr id="6" name="Picture 6" descr="AmgenTaglineBlue CM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8250" y="1042988"/>
            <a:ext cx="23129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4350" y="2241550"/>
            <a:ext cx="8116888" cy="1709738"/>
          </a:xfrm>
        </p:spPr>
        <p:txBody>
          <a:bodyPr anchor="ctr"/>
          <a:lstStyle>
            <a:lvl1pPr>
              <a:spcBef>
                <a:spcPct val="20000"/>
              </a:spcBef>
              <a:defRPr sz="3800">
                <a:solidFill>
                  <a:srgbClr val="007CC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350" y="4570413"/>
            <a:ext cx="8116888" cy="1054100"/>
          </a:xfrm>
          <a:ln/>
        </p:spPr>
        <p:txBody>
          <a:bodyPr/>
          <a:lstStyle>
            <a:lvl1pPr marL="0" indent="0">
              <a:lnSpc>
                <a:spcPct val="115000"/>
              </a:lnSpc>
              <a:spcBef>
                <a:spcPct val="35000"/>
              </a:spcBef>
              <a:buFontTx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0"/>
            <a:ext cx="2028825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2763" y="0"/>
            <a:ext cx="59372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2CC3B05-D53B-4C0A-90BC-FA2F95C4E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2F87980-A9C3-4914-876F-5203B8475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7A9D8EE-875B-4266-BD0D-E943612B9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763" y="1462088"/>
            <a:ext cx="3983037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2088"/>
            <a:ext cx="3983038" cy="4481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B14AA38-6485-4FA4-8F4A-0D5BCAA44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F6B8466-AEAD-419C-BBBD-A984D8042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D430FAF-CF40-4EB8-B892-877640724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3BAF342-6C61-46CA-9CE9-22D080E48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73174DB-B45A-44F5-AE32-5EE5BC623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0A831D0-F633-4A3C-B7A2-906FEB54F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512763" y="0"/>
            <a:ext cx="8116887" cy="1109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12763" y="1462088"/>
            <a:ext cx="8118475" cy="44815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12763" y="6518275"/>
            <a:ext cx="6302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000" b="1" smtClean="0">
                <a:solidFill>
                  <a:srgbClr val="77777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For Internal Use Only. Amgen Confidential.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970838" y="64611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 b="1" smtClean="0">
                <a:solidFill>
                  <a:srgbClr val="77777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29AB57-89E9-44B4-ADC4-24669B13C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834063" y="6397625"/>
            <a:ext cx="1905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 b="1" smtClean="0">
                <a:solidFill>
                  <a:srgbClr val="77777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5" name="Line 7"/>
          <p:cNvSpPr>
            <a:spLocks noChangeShapeType="1"/>
          </p:cNvSpPr>
          <p:nvPr/>
        </p:nvSpPr>
        <p:spPr bwMode="auto">
          <a:xfrm>
            <a:off x="514350" y="1150938"/>
            <a:ext cx="8116888" cy="0"/>
          </a:xfrm>
          <a:prstGeom prst="line">
            <a:avLst/>
          </a:prstGeom>
          <a:noFill/>
          <a:ln w="12700">
            <a:solidFill>
              <a:srgbClr val="007CC2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+mn-lt"/>
              <a:cs typeface="+mn-cs"/>
            </a:endParaRPr>
          </a:p>
        </p:txBody>
      </p:sp>
      <p:pic>
        <p:nvPicPr>
          <p:cNvPr id="4104" name="Picture 8" descr="Amgen_Blue_CMYK [Converted]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45425" y="6492875"/>
            <a:ext cx="7858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ransition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5000"/>
        </a:lnSpc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2768958"/>
            <a:ext cx="8077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7CC2"/>
                </a:solidFill>
              </a:rPr>
              <a:t>Continuous Processing and </a:t>
            </a:r>
            <a:r>
              <a:rPr lang="en-US" sz="2800" b="1" dirty="0" smtClean="0">
                <a:solidFill>
                  <a:srgbClr val="007CC2"/>
                </a:solidFill>
              </a:rPr>
              <a:t>the Role </a:t>
            </a:r>
            <a:r>
              <a:rPr lang="en-US" sz="2800" b="1" dirty="0" smtClean="0">
                <a:solidFill>
                  <a:srgbClr val="007CC2"/>
                </a:solidFill>
              </a:rPr>
              <a:t>of PAT</a:t>
            </a:r>
            <a:endParaRPr lang="en-US" sz="1100" b="1" dirty="0">
              <a:solidFill>
                <a:srgbClr val="007CC2"/>
              </a:solidFill>
            </a:endParaRPr>
          </a:p>
        </p:txBody>
      </p:sp>
      <p:sp>
        <p:nvSpPr>
          <p:cNvPr id="16387" name="Rectangle 50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572000"/>
            <a:ext cx="8116888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PPAR 2011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97" name="Rectangle 17"/>
          <p:cNvSpPr>
            <a:spLocks noGrp="1" noChangeArrowheads="1"/>
          </p:cNvSpPr>
          <p:nvPr>
            <p:ph type="title"/>
          </p:nvPr>
        </p:nvSpPr>
        <p:spPr>
          <a:xfrm>
            <a:off x="381001" y="0"/>
            <a:ext cx="8248650" cy="1109663"/>
          </a:xfrm>
        </p:spPr>
        <p:txBody>
          <a:bodyPr/>
          <a:lstStyle/>
          <a:p>
            <a:r>
              <a:rPr lang="en-US" sz="2800" dirty="0" smtClean="0"/>
              <a:t>Continuous processing eliminates traditional batch process pool intermediates</a:t>
            </a:r>
            <a:endParaRPr lang="en-US" sz="2800" dirty="0"/>
          </a:p>
        </p:txBody>
      </p:sp>
      <p:sp>
        <p:nvSpPr>
          <p:cNvPr id="3" name="Rectangle 18"/>
          <p:cNvSpPr txBox="1">
            <a:spLocks noChangeArrowheads="1"/>
          </p:cNvSpPr>
          <p:nvPr/>
        </p:nvSpPr>
        <p:spPr bwMode="gray">
          <a:xfrm>
            <a:off x="443247" y="1447800"/>
            <a:ext cx="8319753" cy="4876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Elimination of process pool intermediates creates opportunities for improved plant design and throughput</a:t>
            </a: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lang="en-US" sz="2800" b="0" kern="0" dirty="0" smtClean="0">
                <a:latin typeface="+mn-lt"/>
              </a:rPr>
              <a:t>… but also creates gaps in process monitoring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endParaRPr lang="en-US" sz="28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(my) Current thinking is that PAT would be the best way to close this gap</a:t>
            </a: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endParaRPr lang="en-US" sz="2800" kern="0" dirty="0" smtClean="0">
              <a:latin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97" name="Rectangle 17"/>
          <p:cNvSpPr>
            <a:spLocks noGrp="1" noChangeArrowheads="1"/>
          </p:cNvSpPr>
          <p:nvPr>
            <p:ph type="title"/>
          </p:nvPr>
        </p:nvSpPr>
        <p:spPr>
          <a:xfrm>
            <a:off x="381001" y="0"/>
            <a:ext cx="8248650" cy="1109663"/>
          </a:xfrm>
        </p:spPr>
        <p:txBody>
          <a:bodyPr/>
          <a:lstStyle/>
          <a:p>
            <a:r>
              <a:rPr lang="en-US" sz="2800" dirty="0" smtClean="0"/>
              <a:t>Questions</a:t>
            </a:r>
            <a:endParaRPr lang="en-US" sz="2800" dirty="0"/>
          </a:p>
        </p:txBody>
      </p:sp>
      <p:sp>
        <p:nvSpPr>
          <p:cNvPr id="3" name="Rectangle 18"/>
          <p:cNvSpPr txBox="1">
            <a:spLocks noChangeArrowheads="1"/>
          </p:cNvSpPr>
          <p:nvPr/>
        </p:nvSpPr>
        <p:spPr bwMode="gray">
          <a:xfrm>
            <a:off x="533400" y="1219200"/>
            <a:ext cx="8319753" cy="49530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lang="en-US" sz="2000" kern="0" dirty="0" smtClean="0">
                <a:latin typeface="+mn-lt"/>
              </a:rPr>
              <a:t>Small molecule</a:t>
            </a:r>
          </a:p>
          <a:p>
            <a:pPr marL="800100" lvl="1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How has PAT been utilized to support continuous processing?</a:t>
            </a: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endParaRPr lang="en-US" sz="20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lang="en-US" sz="2000" kern="0" dirty="0" smtClean="0">
                <a:latin typeface="+mn-lt"/>
              </a:rPr>
              <a:t>Large molecule</a:t>
            </a:r>
          </a:p>
          <a:p>
            <a:pPr marL="800100" lvl="1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Degree of complexity depends on what process monitoring is needed</a:t>
            </a:r>
          </a:p>
          <a:p>
            <a:pPr marL="1257300" lvl="2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Yield – easy, utilize UV signal</a:t>
            </a:r>
          </a:p>
          <a:p>
            <a:pPr marL="1257300" lvl="2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Aggregate – </a:t>
            </a:r>
            <a:r>
              <a:rPr lang="en-US" sz="2000" kern="0" dirty="0" smtClean="0">
                <a:latin typeface="+mn-lt"/>
              </a:rPr>
              <a:t>easy/moderate</a:t>
            </a:r>
            <a:r>
              <a:rPr lang="en-US" sz="2000" kern="0" dirty="0" smtClean="0">
                <a:latin typeface="+mn-lt"/>
              </a:rPr>
              <a:t>, on-line HPLC, </a:t>
            </a:r>
            <a:r>
              <a:rPr lang="en-US" sz="2000" kern="0" dirty="0" smtClean="0">
                <a:latin typeface="+mn-lt"/>
              </a:rPr>
              <a:t>l</a:t>
            </a:r>
            <a:r>
              <a:rPr lang="en-US" sz="2000" kern="0" dirty="0" smtClean="0">
                <a:latin typeface="+mn-lt"/>
              </a:rPr>
              <a:t>ight scattering</a:t>
            </a:r>
            <a:endParaRPr lang="en-US" sz="2000" kern="0" dirty="0" smtClean="0">
              <a:latin typeface="+mn-lt"/>
            </a:endParaRPr>
          </a:p>
          <a:p>
            <a:pPr marL="1257300" lvl="2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HCP </a:t>
            </a:r>
            <a:r>
              <a:rPr lang="en-US" sz="2000" kern="0" dirty="0" smtClean="0">
                <a:latin typeface="+mn-lt"/>
              </a:rPr>
              <a:t>– </a:t>
            </a:r>
            <a:r>
              <a:rPr lang="en-US" sz="2000" kern="0" dirty="0" smtClean="0">
                <a:latin typeface="+mn-lt"/>
              </a:rPr>
              <a:t>difficult</a:t>
            </a:r>
            <a:r>
              <a:rPr lang="en-US" sz="2000" kern="0" dirty="0" smtClean="0">
                <a:latin typeface="+mn-lt"/>
              </a:rPr>
              <a:t>, CHO chip, mass spec?</a:t>
            </a:r>
          </a:p>
          <a:p>
            <a:pPr marL="1257300" lvl="2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Others – </a:t>
            </a:r>
            <a:r>
              <a:rPr lang="en-US" sz="2000" kern="0" dirty="0" err="1" smtClean="0">
                <a:latin typeface="+mn-lt"/>
              </a:rPr>
              <a:t>glycan</a:t>
            </a:r>
            <a:r>
              <a:rPr lang="en-US" sz="2000" kern="0" dirty="0" smtClean="0">
                <a:latin typeface="+mn-lt"/>
              </a:rPr>
              <a:t> profile, charge </a:t>
            </a:r>
            <a:r>
              <a:rPr lang="en-US" sz="2000" kern="0" dirty="0" err="1" smtClean="0">
                <a:latin typeface="+mn-lt"/>
              </a:rPr>
              <a:t>isoforms</a:t>
            </a:r>
            <a:endParaRPr lang="en-US" sz="2000" kern="0" dirty="0" smtClean="0">
              <a:latin typeface="+mn-lt"/>
            </a:endParaRPr>
          </a:p>
          <a:p>
            <a:pPr marL="800100" lvl="1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endParaRPr lang="en-US" sz="2000" kern="0" dirty="0" smtClean="0">
              <a:latin typeface="+mn-lt"/>
            </a:endParaRPr>
          </a:p>
          <a:p>
            <a:pPr marL="800100" lvl="1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This thinking is more on the obvious and straight-forward path</a:t>
            </a:r>
          </a:p>
          <a:p>
            <a:pPr marL="1257300" lvl="2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What other PAT approaches could be used to eliminate the need for traditional batch in-process monitoring</a:t>
            </a:r>
            <a:r>
              <a:rPr lang="en-US" sz="2000" kern="0" dirty="0" smtClean="0">
                <a:latin typeface="+mn-lt"/>
              </a:rPr>
              <a:t>?</a:t>
            </a:r>
          </a:p>
          <a:p>
            <a:pPr marL="1714500" lvl="3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Mass </a:t>
            </a:r>
            <a:r>
              <a:rPr lang="en-US" sz="2000" kern="0" smtClean="0">
                <a:latin typeface="+mn-lt"/>
              </a:rPr>
              <a:t>spec, Raman</a:t>
            </a:r>
            <a:r>
              <a:rPr lang="en-US" sz="2000" kern="0" dirty="0" smtClean="0">
                <a:latin typeface="+mn-lt"/>
              </a:rPr>
              <a:t>, FTIR, second derivative UV …</a:t>
            </a:r>
            <a:endParaRPr lang="en-US" sz="2000" kern="0" dirty="0" smtClean="0">
              <a:latin typeface="+mn-lt"/>
            </a:endParaRPr>
          </a:p>
          <a:p>
            <a:pPr marL="800100" lvl="1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endParaRPr lang="en-US" sz="2000" kern="0" dirty="0" smtClean="0">
              <a:latin typeface="+mn-lt"/>
            </a:endParaRPr>
          </a:p>
          <a:p>
            <a:pPr marL="342900" indent="-342900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000" kern="0" dirty="0" smtClean="0">
                <a:latin typeface="+mn-lt"/>
              </a:rPr>
              <a:t>Can this data also be utilized for real-time release (or at least reduce release testing)?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mgen Powerpoint Template 2009">
  <a:themeElements>
    <a:clrScheme name="1_Amgen Powerpoint Template 2009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7CC2"/>
      </a:accent1>
      <a:accent2>
        <a:srgbClr val="FCC30C"/>
      </a:accent2>
      <a:accent3>
        <a:srgbClr val="FFFFFF"/>
      </a:accent3>
      <a:accent4>
        <a:srgbClr val="000000"/>
      </a:accent4>
      <a:accent5>
        <a:srgbClr val="AABFDD"/>
      </a:accent5>
      <a:accent6>
        <a:srgbClr val="E4B00A"/>
      </a:accent6>
      <a:hlink>
        <a:srgbClr val="42865C"/>
      </a:hlink>
      <a:folHlink>
        <a:srgbClr val="C0362C"/>
      </a:folHlink>
    </a:clrScheme>
    <a:fontScheme name="1_Amgen Powerpoint Template 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mgen Powerpoint Template 2009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63C3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7DE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mgen Powerpoint Template 2009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7CC2"/>
        </a:accent1>
        <a:accent2>
          <a:srgbClr val="FCC30C"/>
        </a:accent2>
        <a:accent3>
          <a:srgbClr val="FFFFFF"/>
        </a:accent3>
        <a:accent4>
          <a:srgbClr val="000000"/>
        </a:accent4>
        <a:accent5>
          <a:srgbClr val="AABFDD"/>
        </a:accent5>
        <a:accent6>
          <a:srgbClr val="E4B00A"/>
        </a:accent6>
        <a:hlink>
          <a:srgbClr val="42865C"/>
        </a:hlink>
        <a:folHlink>
          <a:srgbClr val="C036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9308</TotalTime>
  <Words>176</Words>
  <Application>Microsoft Office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1_Amgen Powerpoint Template 2009</vt:lpstr>
      <vt:lpstr>Slide 1</vt:lpstr>
      <vt:lpstr>Continuous processing eliminates traditional batch process pool intermediates</vt:lpstr>
      <vt:lpstr>Questions</vt:lpstr>
    </vt:vector>
  </TitlesOfParts>
  <Company>Amgen Employee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Amgen Employee</dc:creator>
  <cp:lastModifiedBy>hewiga</cp:lastModifiedBy>
  <cp:revision>354</cp:revision>
  <dcterms:created xsi:type="dcterms:W3CDTF">2010-07-26T17:13:38Z</dcterms:created>
  <dcterms:modified xsi:type="dcterms:W3CDTF">2011-09-27T18:25:04Z</dcterms:modified>
</cp:coreProperties>
</file>